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43.wmf" ContentType="image/x-wmf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8.png" ContentType="image/png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96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609480" y="273240"/>
            <a:ext cx="10972080" cy="530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609480" y="273240"/>
            <a:ext cx="10972080" cy="530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ubTitle"/>
          </p:nvPr>
        </p:nvSpPr>
        <p:spPr>
          <a:xfrm>
            <a:off x="609480" y="273240"/>
            <a:ext cx="10972080" cy="530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ubTitle"/>
          </p:nvPr>
        </p:nvSpPr>
        <p:spPr>
          <a:xfrm>
            <a:off x="609480" y="273240"/>
            <a:ext cx="10972080" cy="530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609480" y="273240"/>
            <a:ext cx="10972080" cy="530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subTitle"/>
          </p:nvPr>
        </p:nvSpPr>
        <p:spPr>
          <a:xfrm>
            <a:off x="609480" y="273240"/>
            <a:ext cx="10972080" cy="530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subTitle"/>
          </p:nvPr>
        </p:nvSpPr>
        <p:spPr>
          <a:xfrm>
            <a:off x="609480" y="273240"/>
            <a:ext cx="10972080" cy="530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subTitle"/>
          </p:nvPr>
        </p:nvSpPr>
        <p:spPr>
          <a:xfrm>
            <a:off x="609480" y="273240"/>
            <a:ext cx="10972080" cy="530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9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slideLayout" Target="../slideLayouts/slideLayout49.xml"/><Relationship Id="rId8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slideLayout" Target="../slideLayouts/slideLayout85.xml"/><Relationship Id="rId8" Type="http://schemas.openxmlformats.org/officeDocument/2006/relationships/slideLayout" Target="../slideLayouts/slideLayout86.xml"/><Relationship Id="rId9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0.xml"/><Relationship Id="rId13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93.xml"/><Relationship Id="rId16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5.xml"/><Relationship Id="rId18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5960" cy="418716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360" cy="236448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360" cy="114048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520" cy="76104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5960" cy="4187160"/>
          </a:xfrm>
          <a:prstGeom prst="rect">
            <a:avLst/>
          </a:prstGeom>
          <a:ln>
            <a:noFill/>
          </a:ln>
        </p:spPr>
      </p:pic>
      <p:pic>
        <p:nvPicPr>
          <p:cNvPr id="45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360" cy="2364480"/>
          </a:xfrm>
          <a:prstGeom prst="rect">
            <a:avLst/>
          </a:prstGeom>
          <a:ln>
            <a:noFill/>
          </a:ln>
        </p:spPr>
      </p:pic>
      <p:sp>
        <p:nvSpPr>
          <p:cNvPr id="46" name="CustomShape 1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360" cy="1140480"/>
          </a:xfrm>
          <a:prstGeom prst="rect">
            <a:avLst/>
          </a:prstGeom>
          <a:ln>
            <a:noFill/>
          </a:ln>
        </p:spPr>
      </p:pic>
      <p:pic>
        <p:nvPicPr>
          <p:cNvPr id="48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520" cy="761040"/>
          </a:xfrm>
          <a:prstGeom prst="rect">
            <a:avLst/>
          </a:prstGeom>
          <a:ln>
            <a:noFill/>
          </a:ln>
        </p:spPr>
      </p:pic>
      <p:sp>
        <p:nvSpPr>
          <p:cNvPr id="49" name="CustomShape 2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5960" cy="4187160"/>
          </a:xfrm>
          <a:prstGeom prst="rect">
            <a:avLst/>
          </a:prstGeom>
          <a:ln>
            <a:noFill/>
          </a:ln>
        </p:spPr>
      </p:pic>
      <p:pic>
        <p:nvPicPr>
          <p:cNvPr id="89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360" cy="2364480"/>
          </a:xfrm>
          <a:prstGeom prst="rect">
            <a:avLst/>
          </a:prstGeom>
          <a:ln>
            <a:noFill/>
          </a:ln>
        </p:spPr>
      </p:pic>
      <p:sp>
        <p:nvSpPr>
          <p:cNvPr id="90" name="CustomShape 1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1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360" cy="1140480"/>
          </a:xfrm>
          <a:prstGeom prst="rect">
            <a:avLst/>
          </a:prstGeom>
          <a:ln>
            <a:noFill/>
          </a:ln>
        </p:spPr>
      </p:pic>
      <p:pic>
        <p:nvPicPr>
          <p:cNvPr id="92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520" cy="761040"/>
          </a:xfrm>
          <a:prstGeom prst="rect">
            <a:avLst/>
          </a:prstGeom>
          <a:ln>
            <a:noFill/>
          </a:ln>
        </p:spPr>
      </p:pic>
      <p:sp>
        <p:nvSpPr>
          <p:cNvPr id="93" name="CustomShape 2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5960" cy="4187160"/>
          </a:xfrm>
          <a:prstGeom prst="rect">
            <a:avLst/>
          </a:prstGeom>
          <a:ln>
            <a:noFill/>
          </a:ln>
        </p:spPr>
      </p:pic>
      <p:pic>
        <p:nvPicPr>
          <p:cNvPr id="133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360" cy="2364480"/>
          </a:xfrm>
          <a:prstGeom prst="rect">
            <a:avLst/>
          </a:prstGeom>
          <a:ln>
            <a:noFill/>
          </a:ln>
        </p:spPr>
      </p:pic>
      <p:sp>
        <p:nvSpPr>
          <p:cNvPr id="134" name="CustomShape 1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35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360" cy="1140480"/>
          </a:xfrm>
          <a:prstGeom prst="rect">
            <a:avLst/>
          </a:prstGeom>
          <a:ln>
            <a:noFill/>
          </a:ln>
        </p:spPr>
      </p:pic>
      <p:pic>
        <p:nvPicPr>
          <p:cNvPr id="136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520" cy="761040"/>
          </a:xfrm>
          <a:prstGeom prst="rect">
            <a:avLst/>
          </a:prstGeom>
          <a:ln>
            <a:noFill/>
          </a:ln>
        </p:spPr>
      </p:pic>
      <p:sp>
        <p:nvSpPr>
          <p:cNvPr id="137" name="CustomShape 2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8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5960" cy="4187160"/>
          </a:xfrm>
          <a:prstGeom prst="rect">
            <a:avLst/>
          </a:prstGeom>
          <a:ln>
            <a:noFill/>
          </a:ln>
        </p:spPr>
      </p:pic>
      <p:pic>
        <p:nvPicPr>
          <p:cNvPr id="177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360" cy="2364480"/>
          </a:xfrm>
          <a:prstGeom prst="rect">
            <a:avLst/>
          </a:prstGeom>
          <a:ln>
            <a:noFill/>
          </a:ln>
        </p:spPr>
      </p:pic>
      <p:sp>
        <p:nvSpPr>
          <p:cNvPr id="178" name="CustomShape 1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79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360" cy="1140480"/>
          </a:xfrm>
          <a:prstGeom prst="rect">
            <a:avLst/>
          </a:prstGeom>
          <a:ln>
            <a:noFill/>
          </a:ln>
        </p:spPr>
      </p:pic>
      <p:pic>
        <p:nvPicPr>
          <p:cNvPr id="180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520" cy="761040"/>
          </a:xfrm>
          <a:prstGeom prst="rect">
            <a:avLst/>
          </a:prstGeom>
          <a:ln>
            <a:noFill/>
          </a:ln>
        </p:spPr>
      </p:pic>
      <p:sp>
        <p:nvSpPr>
          <p:cNvPr id="181" name="CustomShape 2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2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5960" cy="4187160"/>
          </a:xfrm>
          <a:prstGeom prst="rect">
            <a:avLst/>
          </a:prstGeom>
          <a:ln>
            <a:noFill/>
          </a:ln>
        </p:spPr>
      </p:pic>
      <p:pic>
        <p:nvPicPr>
          <p:cNvPr id="22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360" cy="2364480"/>
          </a:xfrm>
          <a:prstGeom prst="rect">
            <a:avLst/>
          </a:prstGeom>
          <a:ln>
            <a:noFill/>
          </a:ln>
        </p:spPr>
      </p:pic>
      <p:sp>
        <p:nvSpPr>
          <p:cNvPr id="222" name="CustomShape 1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2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360" cy="1140480"/>
          </a:xfrm>
          <a:prstGeom prst="rect">
            <a:avLst/>
          </a:prstGeom>
          <a:ln>
            <a:noFill/>
          </a:ln>
        </p:spPr>
      </p:pic>
      <p:pic>
        <p:nvPicPr>
          <p:cNvPr id="22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520" cy="761040"/>
          </a:xfrm>
          <a:prstGeom prst="rect">
            <a:avLst/>
          </a:prstGeom>
          <a:ln>
            <a:noFill/>
          </a:ln>
        </p:spPr>
      </p:pic>
      <p:sp>
        <p:nvSpPr>
          <p:cNvPr id="225" name="CustomShape 2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" name="PlaceHolder 3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5960" cy="4187160"/>
          </a:xfrm>
          <a:prstGeom prst="rect">
            <a:avLst/>
          </a:prstGeom>
          <a:ln>
            <a:noFill/>
          </a:ln>
        </p:spPr>
      </p:pic>
      <p:pic>
        <p:nvPicPr>
          <p:cNvPr id="265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360" cy="2364480"/>
          </a:xfrm>
          <a:prstGeom prst="rect">
            <a:avLst/>
          </a:prstGeom>
          <a:ln>
            <a:noFill/>
          </a:ln>
        </p:spPr>
      </p:pic>
      <p:sp>
        <p:nvSpPr>
          <p:cNvPr id="266" name="CustomShape 1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7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360" cy="1140480"/>
          </a:xfrm>
          <a:prstGeom prst="rect">
            <a:avLst/>
          </a:prstGeom>
          <a:ln>
            <a:noFill/>
          </a:ln>
        </p:spPr>
      </p:pic>
      <p:pic>
        <p:nvPicPr>
          <p:cNvPr id="268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520" cy="761040"/>
          </a:xfrm>
          <a:prstGeom prst="rect">
            <a:avLst/>
          </a:prstGeom>
          <a:ln>
            <a:noFill/>
          </a:ln>
        </p:spPr>
      </p:pic>
      <p:sp>
        <p:nvSpPr>
          <p:cNvPr id="269" name="CustomShape 2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" name="PlaceHolder 3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 fontScale="9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5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 fontScale="9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5960" cy="4187160"/>
          </a:xfrm>
          <a:prstGeom prst="rect">
            <a:avLst/>
          </a:prstGeom>
          <a:ln>
            <a:noFill/>
          </a:ln>
        </p:spPr>
      </p:pic>
      <p:pic>
        <p:nvPicPr>
          <p:cNvPr id="310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360" cy="2364480"/>
          </a:xfrm>
          <a:prstGeom prst="rect">
            <a:avLst/>
          </a:prstGeom>
          <a:ln>
            <a:noFill/>
          </a:ln>
        </p:spPr>
      </p:pic>
      <p:sp>
        <p:nvSpPr>
          <p:cNvPr id="311" name="CustomShape 1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12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360" cy="1140480"/>
          </a:xfrm>
          <a:prstGeom prst="rect">
            <a:avLst/>
          </a:prstGeom>
          <a:ln>
            <a:noFill/>
          </a:ln>
        </p:spPr>
      </p:pic>
      <p:pic>
        <p:nvPicPr>
          <p:cNvPr id="313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520" cy="761040"/>
          </a:xfrm>
          <a:prstGeom prst="rect">
            <a:avLst/>
          </a:prstGeom>
          <a:ln>
            <a:noFill/>
          </a:ln>
        </p:spPr>
      </p:pic>
      <p:sp>
        <p:nvSpPr>
          <p:cNvPr id="314" name="CustomShape 2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" name="PlaceHolder 3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76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76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8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hyperlink" Target="https://www.kaggle.com/ananta/solving-data-science-problems-using-crisp-dm" TargetMode="External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3.wmf"/><Relationship Id="rId2" Type="http://schemas.openxmlformats.org/officeDocument/2006/relationships/slideLayout" Target="../slideLayouts/slideLayout4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6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1154880" y="1447920"/>
            <a:ext cx="9111240" cy="332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latin typeface="Century Gothic"/>
                <a:ea typeface="DejaVu Sans"/>
              </a:rPr>
              <a:t>Mining Sales Data for Decision Making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354" name="CustomShape 2"/>
          <p:cNvSpPr/>
          <p:nvPr/>
        </p:nvSpPr>
        <p:spPr>
          <a:xfrm>
            <a:off x="1154880" y="5410080"/>
            <a:ext cx="8824680" cy="86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400" spc="-1" strike="noStrike" cap="all">
                <a:solidFill>
                  <a:srgbClr val="8ad0d6"/>
                </a:solidFill>
                <a:latin typeface="Century Gothic"/>
                <a:ea typeface="DejaVu Sans"/>
              </a:rPr>
              <a:t>August 2019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CustomShape 1"/>
          <p:cNvSpPr/>
          <p:nvPr/>
        </p:nvSpPr>
        <p:spPr>
          <a:xfrm>
            <a:off x="1154880" y="2861640"/>
            <a:ext cx="8824680" cy="191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ebebeb"/>
                </a:solidFill>
                <a:latin typeface="Century Gothic"/>
                <a:ea typeface="DejaVu Sans"/>
              </a:rPr>
              <a:t>Other questions data mining can help answer…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88" name="CustomShape 2"/>
          <p:cNvSpPr/>
          <p:nvPr/>
        </p:nvSpPr>
        <p:spPr>
          <a:xfrm>
            <a:off x="10352520" y="295560"/>
            <a:ext cx="83700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F58E2F2C-A07C-4D0F-A4E3-EBD15E49E3E0}" type="slidenum">
              <a:rPr b="0" lang="en-US" sz="2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9</a:t>
            </a:fld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  <a:ea typeface="DejaVu Sans"/>
              </a:rPr>
              <a:t>Other ways data mining can help to improve our business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390" name="CustomShape 2"/>
          <p:cNvSpPr/>
          <p:nvPr/>
        </p:nvSpPr>
        <p:spPr>
          <a:xfrm>
            <a:off x="1103400" y="2053080"/>
            <a:ext cx="8945640" cy="419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Leverage a combined demographics and product sales data set to investigate how well certain products sell to certain demographics</a:t>
            </a:r>
            <a:endParaRPr b="0" lang="en-US" sz="20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Combining what we learned with our initial data analysis on demographics to build a business plan to increase sales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Area of interest: Product Recommendations</a:t>
            </a:r>
            <a:endParaRPr b="0" lang="en-US" sz="20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Possible with use of data mining</a:t>
            </a:r>
            <a:endParaRPr b="0" lang="en-US" sz="1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Gives us better potential to cross-selling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1" name="CustomShape 3"/>
          <p:cNvSpPr/>
          <p:nvPr/>
        </p:nvSpPr>
        <p:spPr>
          <a:xfrm>
            <a:off x="10352520" y="295560"/>
            <a:ext cx="83700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20B2786A-1928-4FFC-9F32-208E253785A7}" type="slidenum">
              <a:rPr b="0" lang="en-US" sz="2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9</a:t>
            </a:fld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1154880" y="2861640"/>
            <a:ext cx="8824680" cy="191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ebebeb"/>
                </a:solidFill>
                <a:latin typeface="Century Gothic"/>
                <a:ea typeface="DejaVu Sans"/>
              </a:rPr>
              <a:t>Thank you!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93" name="CustomShape 2"/>
          <p:cNvSpPr/>
          <p:nvPr/>
        </p:nvSpPr>
        <p:spPr>
          <a:xfrm>
            <a:off x="1154880" y="4777560"/>
            <a:ext cx="8824680" cy="85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CustomShape 3"/>
          <p:cNvSpPr/>
          <p:nvPr/>
        </p:nvSpPr>
        <p:spPr>
          <a:xfrm>
            <a:off x="10352520" y="295560"/>
            <a:ext cx="83700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33F566B1-1894-49A6-BA27-199DC9F701DF}" type="slidenum">
              <a:rPr b="0" lang="en-US" sz="2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9</a:t>
            </a:fld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ustomShape 1"/>
          <p:cNvSpPr/>
          <p:nvPr/>
        </p:nvSpPr>
        <p:spPr>
          <a:xfrm>
            <a:off x="1154880" y="2861640"/>
            <a:ext cx="8824680" cy="191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ebebeb"/>
                </a:solidFill>
                <a:latin typeface="Century Gothic"/>
                <a:ea typeface="DejaVu Sans"/>
              </a:rPr>
              <a:t>Appendix 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96" name="CustomShape 2"/>
          <p:cNvSpPr/>
          <p:nvPr/>
        </p:nvSpPr>
        <p:spPr>
          <a:xfrm>
            <a:off x="1154880" y="4777560"/>
            <a:ext cx="8824680" cy="85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CustomShape 3"/>
          <p:cNvSpPr/>
          <p:nvPr/>
        </p:nvSpPr>
        <p:spPr>
          <a:xfrm>
            <a:off x="10352520" y="295560"/>
            <a:ext cx="83700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E8E34346-D6FB-478B-8B3B-56F33E6D0EC4}" type="slidenum">
              <a:rPr b="0" lang="en-US" sz="2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9</a:t>
            </a:fld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TextShape 1"/>
          <p:cNvSpPr txBox="1"/>
          <p:nvPr/>
        </p:nvSpPr>
        <p:spPr>
          <a:xfrm>
            <a:off x="609480" y="5033880"/>
            <a:ext cx="5353920" cy="1375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19 - 41 = 53.6% of In-Store Sales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AVG Spend Per Transaction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19 – 41 = $865.32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42-74 = $709.73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TextShape 2"/>
          <p:cNvSpPr txBox="1"/>
          <p:nvPr/>
        </p:nvSpPr>
        <p:spPr>
          <a:xfrm>
            <a:off x="6228360" y="5042880"/>
            <a:ext cx="5353920" cy="1375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18 – 41 = 50.3% of Electronic Spend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AVG Spend Per Transaction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18 – 41 = $981.57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42 – 85 = $725.47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TextShape 3"/>
          <p:cNvSpPr txBox="1"/>
          <p:nvPr/>
        </p:nvSpPr>
        <p:spPr>
          <a:xfrm>
            <a:off x="609480" y="541440"/>
            <a:ext cx="10972080" cy="609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Age &amp; Purchase Location Assumptions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CustomShape 4"/>
          <p:cNvSpPr/>
          <p:nvPr/>
        </p:nvSpPr>
        <p:spPr>
          <a:xfrm>
            <a:off x="383400" y="1283760"/>
            <a:ext cx="114246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Older Customers Shop More In-Store &amp; Spend More on Electronics than Younger Customers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02" name="Picture 8" descr=""/>
          <p:cNvPicPr/>
          <p:nvPr/>
        </p:nvPicPr>
        <p:blipFill>
          <a:blip r:embed="rId1"/>
          <a:stretch/>
        </p:blipFill>
        <p:spPr>
          <a:xfrm>
            <a:off x="507960" y="1714680"/>
            <a:ext cx="5353920" cy="3268080"/>
          </a:xfrm>
          <a:prstGeom prst="rect">
            <a:avLst/>
          </a:prstGeom>
          <a:ln>
            <a:noFill/>
          </a:ln>
        </p:spPr>
      </p:pic>
      <p:pic>
        <p:nvPicPr>
          <p:cNvPr id="403" name="Picture 17" descr=""/>
          <p:cNvPicPr/>
          <p:nvPr/>
        </p:nvPicPr>
        <p:blipFill>
          <a:blip r:embed="rId2"/>
          <a:stretch/>
        </p:blipFill>
        <p:spPr>
          <a:xfrm>
            <a:off x="6228360" y="1714680"/>
            <a:ext cx="5353200" cy="3276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TextShape 1"/>
          <p:cNvSpPr txBox="1"/>
          <p:nvPr/>
        </p:nvSpPr>
        <p:spPr>
          <a:xfrm>
            <a:off x="609480" y="541440"/>
            <a:ext cx="10972080" cy="609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Age &amp; Purchase Location Assumptions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CustomShape 2"/>
          <p:cNvSpPr/>
          <p:nvPr/>
        </p:nvSpPr>
        <p:spPr>
          <a:xfrm>
            <a:off x="489240" y="1243080"/>
            <a:ext cx="1097208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Older Customers Spend More In-Store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406" name="Picture 11" descr=""/>
          <p:cNvPicPr/>
          <p:nvPr/>
        </p:nvPicPr>
        <p:blipFill>
          <a:blip r:embed="rId1"/>
          <a:stretch/>
        </p:blipFill>
        <p:spPr>
          <a:xfrm>
            <a:off x="609480" y="1731960"/>
            <a:ext cx="6882480" cy="3596760"/>
          </a:xfrm>
          <a:prstGeom prst="rect">
            <a:avLst/>
          </a:prstGeom>
          <a:ln>
            <a:noFill/>
          </a:ln>
        </p:spPr>
      </p:pic>
      <p:sp>
        <p:nvSpPr>
          <p:cNvPr id="407" name="CustomShape 3"/>
          <p:cNvSpPr/>
          <p:nvPr/>
        </p:nvSpPr>
        <p:spPr>
          <a:xfrm>
            <a:off x="8931600" y="2235240"/>
            <a:ext cx="219780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Even with 4 age tiers each one spend more online than in-store.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extShape 1"/>
          <p:cNvSpPr txBox="1"/>
          <p:nvPr/>
        </p:nvSpPr>
        <p:spPr>
          <a:xfrm>
            <a:off x="230760" y="550440"/>
            <a:ext cx="10972080" cy="609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More Items = More Sales Per Purchase?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409" name="Table 2"/>
          <p:cNvGraphicFramePr/>
          <p:nvPr/>
        </p:nvGraphicFramePr>
        <p:xfrm>
          <a:off x="230760" y="1858680"/>
          <a:ext cx="7638120" cy="2916000"/>
        </p:xfrm>
        <a:graphic>
          <a:graphicData uri="http://schemas.openxmlformats.org/drawingml/2006/table">
            <a:tbl>
              <a:tblPr/>
              <a:tblGrid>
                <a:gridCol w="1130400"/>
                <a:gridCol w="1431000"/>
                <a:gridCol w="1904760"/>
                <a:gridCol w="3171960"/>
              </a:tblGrid>
              <a:tr h="324000"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Item QTY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Sales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# of Purchases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Average Price Per Purchase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</a:tr>
              <a:tr h="324000"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$581,770.34 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694 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$838.29 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</a:tr>
              <a:tr h="324000"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$1,207,261.33 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1,441 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$837.79 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</a:tr>
              <a:tr h="324000"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$1,221,609.62 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1,462 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$835.57 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</a:tr>
              <a:tr h="324000"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$1,218,876.37 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1,453 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$838.87 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</a:tr>
              <a:tr h="324000"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$1,100,774.51 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1,318 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$835.19 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</a:tr>
              <a:tr h="324000"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6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$1,232,395.36 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1,494 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$824.90 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</a:tr>
              <a:tr h="324000"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7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$1,154,872.45 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1,393 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$829.05 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</a:tr>
              <a:tr h="324000"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$632,441.83 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745 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$848.92 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410" name="CustomShape 3"/>
          <p:cNvSpPr/>
          <p:nvPr/>
        </p:nvSpPr>
        <p:spPr>
          <a:xfrm>
            <a:off x="8848440" y="2253600"/>
            <a:ext cx="2437920" cy="173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All item tiers end up in the same AVG Spend $820-$850 per transaction. No real correlation of items to sales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TextShape 1"/>
          <p:cNvSpPr txBox="1"/>
          <p:nvPr/>
        </p:nvSpPr>
        <p:spPr>
          <a:xfrm>
            <a:off x="609480" y="541440"/>
            <a:ext cx="10972080" cy="609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Age by Region - Sales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2" name="Picture 3" descr=""/>
          <p:cNvPicPr/>
          <p:nvPr/>
        </p:nvPicPr>
        <p:blipFill>
          <a:blip r:embed="rId1"/>
          <a:stretch/>
        </p:blipFill>
        <p:spPr>
          <a:xfrm>
            <a:off x="493200" y="1362240"/>
            <a:ext cx="7818120" cy="4674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1154880" y="2861640"/>
            <a:ext cx="8824680" cy="191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ebebeb"/>
                </a:solidFill>
                <a:latin typeface="Century Gothic"/>
                <a:ea typeface="DejaVu Sans"/>
              </a:rPr>
              <a:t>What we addressed…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56" name="CustomShape 2"/>
          <p:cNvSpPr/>
          <p:nvPr/>
        </p:nvSpPr>
        <p:spPr>
          <a:xfrm>
            <a:off x="1154880" y="4777560"/>
            <a:ext cx="8824680" cy="85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3"/>
          <p:cNvSpPr/>
          <p:nvPr/>
        </p:nvSpPr>
        <p:spPr>
          <a:xfrm>
            <a:off x="10352520" y="295560"/>
            <a:ext cx="83700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1EF20186-95E8-4960-A20C-6F84F881B6B7}" type="slidenum">
              <a:rPr b="0" lang="en-US" sz="2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1</a:t>
            </a:fld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  <a:ea typeface="DejaVu Sans"/>
              </a:rPr>
              <a:t>Questions we helped the sales team answer: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359" name="CustomShape 2"/>
          <p:cNvSpPr/>
          <p:nvPr/>
        </p:nvSpPr>
        <p:spPr>
          <a:xfrm>
            <a:off x="1103400" y="2053080"/>
            <a:ext cx="8945640" cy="419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Insights about customer purchasing behavior:</a:t>
            </a:r>
            <a:endParaRPr b="0" lang="en-US" sz="20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Do customers in different regions spend more per transaction? Which regions spend the most/least?</a:t>
            </a:r>
            <a:endParaRPr b="0" lang="en-US" sz="1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Are there differences in the age of customers between regions? If so, can we predict the age of a customer in a region based on other demographic data?</a:t>
            </a:r>
            <a:endParaRPr b="0" lang="en-US" sz="1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Is there any correlation between age of a customer and if the transaction was made online or in the store? Or do other factors correlate to an online or in-store transaction?</a:t>
            </a:r>
            <a:endParaRPr b="0" lang="en-US" sz="1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Is there a relationship between the number of items purchased and amount spent?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60" name="CustomShape 3"/>
          <p:cNvSpPr/>
          <p:nvPr/>
        </p:nvSpPr>
        <p:spPr>
          <a:xfrm>
            <a:off x="10352520" y="295560"/>
            <a:ext cx="83700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854C9CE1-EDB9-4AEB-85E1-E7AC8BE9F795}" type="slidenum">
              <a:rPr b="0" lang="en-US" sz="2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1</a:t>
            </a:fld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  <a:ea typeface="DejaVu Sans"/>
              </a:rPr>
              <a:t>Questions we helped the sales team answer: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362" name="CustomShape 2"/>
          <p:cNvSpPr/>
          <p:nvPr/>
        </p:nvSpPr>
        <p:spPr>
          <a:xfrm>
            <a:off x="1103400" y="2053080"/>
            <a:ext cx="8945640" cy="419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New products should we offer:</a:t>
            </a:r>
            <a:endParaRPr b="0" lang="en-US" sz="20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Given sales’ shortlist of 17 new products, what are the top 5 we should offer?</a:t>
            </a:r>
            <a:endParaRPr b="0" lang="en-US" sz="1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What is the predicted profitability of these shortlisted products?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63" name="CustomShape 3"/>
          <p:cNvSpPr/>
          <p:nvPr/>
        </p:nvSpPr>
        <p:spPr>
          <a:xfrm>
            <a:off x="10352520" y="295560"/>
            <a:ext cx="83700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2D7CEFC7-D612-4B7C-A90B-957501F2C271}" type="slidenum">
              <a:rPr b="0" lang="en-US" sz="2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1</a:t>
            </a:fld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1154880" y="2861640"/>
            <a:ext cx="8824680" cy="191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ebebeb"/>
                </a:solidFill>
                <a:latin typeface="Century Gothic"/>
                <a:ea typeface="DejaVu Sans"/>
              </a:rPr>
              <a:t>How we did it…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10352520" y="295560"/>
            <a:ext cx="83700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1332AC8E-3521-4748-AB2E-6052441A7F37}" type="slidenum">
              <a:rPr b="0" lang="en-US" sz="2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1</a:t>
            </a:fld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646200" y="182880"/>
            <a:ext cx="9403560" cy="100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  <a:ea typeface="DejaVu Sans"/>
              </a:rPr>
              <a:t>CRISP - DM</a:t>
            </a:r>
            <a:r>
              <a:rPr b="0" lang="en-US" sz="2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 </a:t>
            </a:r>
            <a:br/>
            <a:r>
              <a:rPr b="0" lang="en-US" sz="2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(Cross-industry standard process for data mining)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67" name="CustomShape 2"/>
          <p:cNvSpPr/>
          <p:nvPr/>
        </p:nvSpPr>
        <p:spPr>
          <a:xfrm>
            <a:off x="10352520" y="295560"/>
            <a:ext cx="83700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D9C81440-FFA1-439A-A9DF-3F316A0C64F6}" type="slidenum">
              <a:rPr b="0" lang="en-US" sz="2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1</a:t>
            </a:fld>
            <a:endParaRPr b="0" lang="en-US" sz="2800" spc="-1" strike="noStrike">
              <a:latin typeface="Arial"/>
            </a:endParaRPr>
          </a:p>
        </p:txBody>
      </p:sp>
      <p:pic>
        <p:nvPicPr>
          <p:cNvPr id="368" name="Picture 278" descr=""/>
          <p:cNvPicPr/>
          <p:nvPr/>
        </p:nvPicPr>
        <p:blipFill>
          <a:blip r:embed="rId1"/>
          <a:stretch/>
        </p:blipFill>
        <p:spPr>
          <a:xfrm>
            <a:off x="731520" y="1315440"/>
            <a:ext cx="7739640" cy="4353120"/>
          </a:xfrm>
          <a:prstGeom prst="rect">
            <a:avLst/>
          </a:prstGeom>
          <a:ln>
            <a:noFill/>
          </a:ln>
        </p:spPr>
      </p:pic>
      <p:sp>
        <p:nvSpPr>
          <p:cNvPr id="369" name="CustomShape 3"/>
          <p:cNvSpPr/>
          <p:nvPr/>
        </p:nvSpPr>
        <p:spPr>
          <a:xfrm>
            <a:off x="731520" y="6035040"/>
            <a:ext cx="81374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58c1ba"/>
                </a:solidFill>
                <a:uFillTx/>
                <a:latin typeface="Arial"/>
                <a:ea typeface="DejaVu Sans"/>
                <a:hlinkClick r:id="rId2"/>
              </a:rPr>
              <a:t>https://www.kaggle.com/ananta/solving-data-science-problems-using-crisp-dm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70" name="Picture 280" descr=""/>
          <p:cNvPicPr/>
          <p:nvPr/>
        </p:nvPicPr>
        <p:blipFill>
          <a:blip r:embed="rId3"/>
          <a:stretch/>
        </p:blipFill>
        <p:spPr>
          <a:xfrm>
            <a:off x="8608320" y="1364400"/>
            <a:ext cx="3095280" cy="1103760"/>
          </a:xfrm>
          <a:prstGeom prst="rect">
            <a:avLst/>
          </a:prstGeom>
          <a:ln>
            <a:noFill/>
          </a:ln>
        </p:spPr>
      </p:pic>
      <p:sp>
        <p:nvSpPr>
          <p:cNvPr id="371" name="CustomShape 4"/>
          <p:cNvSpPr/>
          <p:nvPr/>
        </p:nvSpPr>
        <p:spPr>
          <a:xfrm>
            <a:off x="8686800" y="2743200"/>
            <a:ext cx="3016800" cy="273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RapidMiner Named a Leader in Gartner’s 2019 Magic Quadrant for Data Science and Machine Learning Platforms for Sixth Consecutive Year.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Gartner Magic Quadrant for Data Science and Machine-Learning Platforms,” by Carlie Iodine, Peter Krensky, et al., January 28, 2019.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1155240" y="2861640"/>
            <a:ext cx="8824680" cy="191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ebebeb"/>
                </a:solidFill>
                <a:latin typeface="Century Gothic"/>
                <a:ea typeface="DejaVu Sans"/>
              </a:rPr>
              <a:t>What we discovered…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73" name="CustomShape 2"/>
          <p:cNvSpPr/>
          <p:nvPr/>
        </p:nvSpPr>
        <p:spPr>
          <a:xfrm>
            <a:off x="10352880" y="295560"/>
            <a:ext cx="83700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70AB17EB-D8D1-4410-AFCB-88EAF489FC21}" type="slidenum">
              <a:rPr b="0" lang="en-US" sz="2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&lt;number&gt;</a:t>
            </a:fld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1"/>
          <p:cNvSpPr/>
          <p:nvPr/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 u="sng">
                <a:solidFill>
                  <a:srgbClr val="ebebeb"/>
                </a:solidFill>
                <a:uFillTx/>
                <a:latin typeface="Century Gothic"/>
                <a:ea typeface="DejaVu Sans"/>
              </a:rPr>
              <a:t>Results –Customer Buying Patterns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75" name="CustomShape 2"/>
          <p:cNvSpPr/>
          <p:nvPr/>
        </p:nvSpPr>
        <p:spPr>
          <a:xfrm>
            <a:off x="1103400" y="1905120"/>
            <a:ext cx="439524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1" lang="en-US" sz="1600" spc="-1" strike="noStrike" u="sng">
                <a:solidFill>
                  <a:srgbClr val="8ad0d6"/>
                </a:solidFill>
                <a:uFillTx/>
                <a:latin typeface="Century Gothic"/>
                <a:ea typeface="DejaVu Sans"/>
              </a:rPr>
              <a:t>Decision Tree Model – Online vs In-store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6" name="CustomShape 3"/>
          <p:cNvSpPr/>
          <p:nvPr/>
        </p:nvSpPr>
        <p:spPr>
          <a:xfrm>
            <a:off x="1103400" y="2514600"/>
            <a:ext cx="4395240" cy="374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1000"/>
          </a:bodyPr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84.5% confident in model results 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If current trends continue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Amount Spent in Transaction is Key</a:t>
            </a:r>
            <a:endParaRPr b="0" lang="en-US" sz="1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More than $1,998.90 = Online</a:t>
            </a:r>
            <a:endParaRPr b="0" lang="en-US" sz="16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Less than $1,990.80</a:t>
            </a:r>
            <a:endParaRPr b="0" lang="en-US" sz="1600" spc="-1" strike="noStrike">
              <a:latin typeface="Arial"/>
            </a:endParaRPr>
          </a:p>
          <a:p>
            <a:pPr lvl="2" marL="1143000" indent="-2275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Age - older than 74.5 (Online) </a:t>
            </a:r>
            <a:endParaRPr b="0" lang="en-US" sz="1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Next, Region determines behavior</a:t>
            </a:r>
            <a:endParaRPr b="0" lang="en-US" sz="1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West – all online purchases</a:t>
            </a:r>
            <a:endParaRPr b="0" lang="en-US" sz="16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Central – age group</a:t>
            </a:r>
            <a:endParaRPr b="0" lang="en-US" sz="16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East – dollar amount</a:t>
            </a:r>
            <a:endParaRPr b="0" lang="en-US" sz="16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South – dollar amount then age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377" name="CustomShape 4"/>
          <p:cNvSpPr/>
          <p:nvPr/>
        </p:nvSpPr>
        <p:spPr>
          <a:xfrm>
            <a:off x="10352520" y="295560"/>
            <a:ext cx="83700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C651DA39-0C41-4BEB-B596-066443EAA248}" type="slidenum">
              <a:rPr b="0" lang="en-US" sz="2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8</a:t>
            </a:fld>
            <a:endParaRPr b="0" lang="en-US" sz="2800" spc="-1" strike="noStrike">
              <a:latin typeface="Arial"/>
            </a:endParaRPr>
          </a:p>
        </p:txBody>
      </p:sp>
      <p:pic>
        <p:nvPicPr>
          <p:cNvPr id="378" name="Picture 9" descr=""/>
          <p:cNvPicPr/>
          <p:nvPr/>
        </p:nvPicPr>
        <p:blipFill>
          <a:blip r:embed="rId1"/>
          <a:stretch/>
        </p:blipFill>
        <p:spPr>
          <a:xfrm>
            <a:off x="5726520" y="1978200"/>
            <a:ext cx="3809880" cy="4277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  <a:ea typeface="DejaVu Sans"/>
              </a:rPr>
              <a:t>Results – New Product Profitability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380" name="CustomShape 2"/>
          <p:cNvSpPr/>
          <p:nvPr/>
        </p:nvSpPr>
        <p:spPr>
          <a:xfrm>
            <a:off x="10352520" y="295560"/>
            <a:ext cx="83700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95276786-A4AB-4E7C-80A6-9085EF714135}" type="slidenum">
              <a:rPr b="0" lang="en-US" sz="2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&lt;number&gt;</a:t>
            </a:fld>
            <a:endParaRPr b="0" lang="en-US" sz="2800" spc="-1" strike="noStrike">
              <a:latin typeface="Arial"/>
            </a:endParaRPr>
          </a:p>
        </p:txBody>
      </p:sp>
      <p:pic>
        <p:nvPicPr>
          <p:cNvPr id="381" name="Picture 5" descr=""/>
          <p:cNvPicPr/>
          <p:nvPr/>
        </p:nvPicPr>
        <p:blipFill>
          <a:blip r:embed="rId1"/>
          <a:stretch/>
        </p:blipFill>
        <p:spPr>
          <a:xfrm>
            <a:off x="281520" y="1281960"/>
            <a:ext cx="7711200" cy="4650480"/>
          </a:xfrm>
          <a:prstGeom prst="rect">
            <a:avLst/>
          </a:prstGeom>
          <a:ln>
            <a:noFill/>
          </a:ln>
        </p:spPr>
      </p:pic>
      <p:graphicFrame>
        <p:nvGraphicFramePr>
          <p:cNvPr id="382" name="Table 3"/>
          <p:cNvGraphicFramePr/>
          <p:nvPr/>
        </p:nvGraphicFramePr>
        <p:xfrm>
          <a:off x="8119800" y="1281960"/>
          <a:ext cx="3666600" cy="1567800"/>
        </p:xfrm>
        <a:graphic>
          <a:graphicData uri="http://schemas.openxmlformats.org/drawingml/2006/table">
            <a:tbl>
              <a:tblPr/>
              <a:tblGrid>
                <a:gridCol w="2103480"/>
                <a:gridCol w="1563480"/>
              </a:tblGrid>
              <a:tr h="261360"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latin typeface="Century Gothic"/>
                          <a:ea typeface="DejaVu Sans"/>
                        </a:rPr>
                        <a:t> </a:t>
                      </a: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latin typeface="Century Gothic"/>
                          <a:ea typeface="DejaVu Sans"/>
                        </a:rPr>
                        <a:t>Top 5 Potential Products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360" marR="9360">
                    <a:lnR w="12240">
                      <a:solidFill>
                        <a:srgbClr val="ffffff"/>
                      </a:solidFill>
                    </a:lnR>
                    <a:solidFill>
                      <a:srgbClr val="c3ded3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latin typeface="Century Gothic"/>
                          <a:ea typeface="DejaVu Sans"/>
                        </a:rPr>
                        <a:t>Predicted Profitability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solidFill>
                      <a:srgbClr val="c3ded3"/>
                    </a:solidFill>
                  </a:tcPr>
                </a:tc>
              </a:tr>
              <a:tr h="261360"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latin typeface="Century Gothic"/>
                          <a:ea typeface="DejaVu Sans"/>
                        </a:rPr>
                        <a:t> </a:t>
                      </a: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latin typeface="Century Gothic"/>
                          <a:ea typeface="DejaVu Sans"/>
                        </a:rPr>
                        <a:t>Laptop – Razer (# 176)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360" marR="9360">
                    <a:lnR w="12240">
                      <a:solidFill>
                        <a:srgbClr val="ffffff"/>
                      </a:solidFill>
                    </a:lnR>
                    <a:solidFill>
                      <a:srgbClr val="e1eee9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latin typeface="Century Gothic"/>
                          <a:ea typeface="DejaVu Sans"/>
                        </a:rPr>
                        <a:t>$366,728.07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solidFill>
                      <a:srgbClr val="e1eee9"/>
                    </a:solidFill>
                  </a:tcPr>
                </a:tc>
              </a:tr>
              <a:tr h="261360"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latin typeface="Century Gothic"/>
                          <a:ea typeface="DejaVu Sans"/>
                        </a:rPr>
                        <a:t> </a:t>
                      </a: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latin typeface="Century Gothic"/>
                          <a:ea typeface="DejaVu Sans"/>
                        </a:rPr>
                        <a:t>PC – Dell (# 171)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360" marR="9360">
                    <a:lnR w="12240">
                      <a:solidFill>
                        <a:srgbClr val="ffffff"/>
                      </a:solidFill>
                    </a:lnR>
                    <a:solidFill>
                      <a:srgbClr val="e1eee9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latin typeface="Century Gothic"/>
                          <a:ea typeface="DejaVu Sans"/>
                        </a:rPr>
                        <a:t>$152,218.15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solidFill>
                      <a:srgbClr val="e1eee9"/>
                    </a:solidFill>
                  </a:tcPr>
                </a:tc>
              </a:tr>
              <a:tr h="261360"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latin typeface="Century Gothic"/>
                          <a:ea typeface="DejaVu Sans"/>
                        </a:rPr>
                        <a:t> </a:t>
                      </a: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latin typeface="Century Gothic"/>
                          <a:ea typeface="DejaVu Sans"/>
                        </a:rPr>
                        <a:t>Laptop – Toshiba (# 175)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360" marR="9360">
                    <a:lnR w="12240">
                      <a:solidFill>
                        <a:srgbClr val="ffffff"/>
                      </a:solidFill>
                    </a:lnR>
                    <a:solidFill>
                      <a:srgbClr val="e1eee9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latin typeface="Century Gothic"/>
                          <a:ea typeface="DejaVu Sans"/>
                        </a:rPr>
                        <a:t>$147,405.58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solidFill>
                      <a:srgbClr val="e1eee9"/>
                    </a:solidFill>
                  </a:tcPr>
                </a:tc>
              </a:tr>
              <a:tr h="261360"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latin typeface="Century Gothic"/>
                          <a:ea typeface="DejaVu Sans"/>
                        </a:rPr>
                        <a:t> </a:t>
                      </a: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latin typeface="Century Gothic"/>
                          <a:ea typeface="DejaVu Sans"/>
                        </a:rPr>
                        <a:t>PC – Dell (# 172)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360" marR="9360">
                    <a:lnR w="12240">
                      <a:solidFill>
                        <a:srgbClr val="ffffff"/>
                      </a:solidFill>
                    </a:lnR>
                    <a:solidFill>
                      <a:srgbClr val="e1eee9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latin typeface="Century Gothic"/>
                          <a:ea typeface="DejaVu Sans"/>
                        </a:rPr>
                        <a:t>$126,428.12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solidFill>
                      <a:srgbClr val="e1eee9"/>
                    </a:solidFill>
                  </a:tcPr>
                </a:tc>
              </a:tr>
              <a:tr h="261000"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latin typeface="Century Gothic"/>
                          <a:ea typeface="DejaVu Sans"/>
                        </a:rPr>
                        <a:t> </a:t>
                      </a: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latin typeface="Century Gothic"/>
                          <a:ea typeface="DejaVu Sans"/>
                        </a:rPr>
                        <a:t>Tablet – Amazon (# 187)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360" marR="9360">
                    <a:lnR w="12240">
                      <a:solidFill>
                        <a:srgbClr val="ffffff"/>
                      </a:solidFill>
                    </a:lnR>
                    <a:solidFill>
                      <a:srgbClr val="e1eee9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latin typeface="Century Gothic"/>
                          <a:ea typeface="DejaVu Sans"/>
                        </a:rPr>
                        <a:t>$82,053.32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solidFill>
                      <a:srgbClr val="e1eee9"/>
                    </a:solidFill>
                  </a:tcPr>
                </a:tc>
              </a:tr>
            </a:tbl>
          </a:graphicData>
        </a:graphic>
      </p:graphicFrame>
      <p:sp>
        <p:nvSpPr>
          <p:cNvPr id="383" name="CustomShape 4"/>
          <p:cNvSpPr/>
          <p:nvPr/>
        </p:nvSpPr>
        <p:spPr>
          <a:xfrm>
            <a:off x="1259640" y="1931400"/>
            <a:ext cx="1958400" cy="2732760"/>
          </a:xfrm>
          <a:prstGeom prst="rect">
            <a:avLst/>
          </a:prstGeom>
          <a:noFill/>
          <a:ln w="2844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CustomShape 5"/>
          <p:cNvSpPr/>
          <p:nvPr/>
        </p:nvSpPr>
        <p:spPr>
          <a:xfrm>
            <a:off x="281520" y="4665240"/>
            <a:ext cx="2936520" cy="997200"/>
          </a:xfrm>
          <a:prstGeom prst="parallelogram">
            <a:avLst>
              <a:gd name="adj" fmla="val 98764"/>
            </a:avLst>
          </a:prstGeom>
          <a:noFill/>
          <a:ln w="2844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CustomShape 6"/>
          <p:cNvSpPr/>
          <p:nvPr/>
        </p:nvSpPr>
        <p:spPr>
          <a:xfrm flipV="1">
            <a:off x="3219120" y="2064600"/>
            <a:ext cx="4664160" cy="119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8440">
            <a:solidFill>
              <a:srgbClr val="b0100e"/>
            </a:solidFill>
            <a:prstDash val="dash"/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7"/>
          <p:cNvSpPr/>
          <p:nvPr/>
        </p:nvSpPr>
        <p:spPr>
          <a:xfrm>
            <a:off x="8119800" y="3069720"/>
            <a:ext cx="3666600" cy="374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161</TotalTime>
  <Application>LibreOffice/6.2.5.2$Windows_X86_64 LibreOffice_project/1ec314fa52f458adc18c4f025c545a4e8b22c159</Application>
  <Words>655</Words>
  <Paragraphs>122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2019-08-11T21:18:17Z</dcterms:created>
  <dc:creator>Clark Humphrey</dc:creator>
  <dc:description/>
  <dc:language>en-US</dc:language>
  <cp:lastModifiedBy/>
  <dcterms:modified xsi:type="dcterms:W3CDTF">2019-08-18T15:13:35Z</dcterms:modified>
  <cp:revision>28</cp:revision>
  <dc:subject/>
  <dc:title>Mining Sales Data for Decision Making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17</vt:i4>
  </property>
</Properties>
</file>